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79" d="100"/>
          <a:sy n="79" d="100"/>
        </p:scale>
        <p:origin x="66" y="546"/>
      </p:cViewPr>
      <p:guideLst>
        <p:guide pos="2160" orient="horz"/>
        <p:guide pos="869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media3.sv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media4.svg"/><Relationship Id="rId5" Type="http://schemas.openxmlformats.org/officeDocument/2006/relationships/image" Target="../media/image8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media5.sv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Custom Layout">
    <p:bg>
      <p:bgPr shadeToTitle="0"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/>
          <p:cNvSpPr/>
          <p:nvPr/>
        </p:nvSpPr>
        <p:spPr bwMode="auto"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0" i="0" u="none" strike="noStrike" cap="none" spc="0">
              <a:ln>
                <a:noFill/>
              </a:ln>
              <a:solidFill>
                <a:srgbClr val="FFFFFF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Рисунок 12"/>
          <p:cNvPicPr>
            <a:picLocks noChangeAspect="1"/>
          </p:cNvPicPr>
          <p:nvPr/>
        </p:nvPicPr>
        <p:blipFill>
          <a:blip r:embed="rId2"/>
          <a:srcRect l="0" t="-62" r="3286" b="1"/>
          <a:stretch/>
        </p:blipFill>
        <p:spPr bwMode="auto"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91171" y="202346"/>
            <a:ext cx="2490823" cy="9143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7405455" y="1480906"/>
            <a:ext cx="3859200" cy="385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Custom Layout">
    <p:bg>
      <p:bgPr shadeToTitle="0"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 bwMode="auto"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12"/>
          <p:cNvPicPr>
            <a:picLocks noChangeAspect="1"/>
          </p:cNvPicPr>
          <p:nvPr userDrawn="1"/>
        </p:nvPicPr>
        <p:blipFill>
          <a:blip r:embed="rId2"/>
          <a:srcRect l="0" t="-62" r="3286" b="1"/>
          <a:stretch/>
        </p:blipFill>
        <p:spPr bwMode="auto"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91171" y="202346"/>
            <a:ext cx="2490823" cy="9143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0" name="Graphic 8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7405455" y="1480906"/>
            <a:ext cx="3859200" cy="385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Текст">
    <p:bg>
      <p:bgPr shadeToTitle="0">
        <a:gradFill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2"/>
          <p:cNvPicPr>
            <a:picLocks noChangeAspect="1"/>
          </p:cNvPicPr>
          <p:nvPr/>
        </p:nvPicPr>
        <p:blipFill>
          <a:blip r:embed="rId2"/>
          <a:srcRect l="0" t="-62" r="17001" b="1"/>
          <a:stretch/>
        </p:blipFill>
        <p:spPr bwMode="auto"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2" name="Picture 1" descr="Logo&#10;&#10;Description automatically generated"/>
          <p:cNvPicPr>
            <a:picLocks noChangeAspect="1"/>
          </p:cNvPicPr>
          <p:nvPr userDrawn="1"/>
        </p:nvPicPr>
        <p:blipFill>
          <a:blip r:embed="rId5"/>
          <a:srcRect l="0" t="0" r="0" b="18390"/>
          <a:stretch/>
        </p:blipFill>
        <p:spPr bwMode="auto"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/>
          <p:cNvPicPr>
            <a:picLocks noChangeAspect="1"/>
          </p:cNvPicPr>
          <p:nvPr/>
        </p:nvPicPr>
        <p:blipFill>
          <a:blip r:embed="rId2"/>
          <a:srcRect l="0" t="-62" r="17001" b="1"/>
          <a:stretch/>
        </p:blipFill>
        <p:spPr bwMode="auto"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Текст">
    <p:bg>
      <p:bgPr shadeToTitle="0">
        <a:gradFill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 bwMode="auto">
          <a:xfrm>
            <a:off x="-2" y="1"/>
            <a:ext cx="12192004" cy="6879068"/>
            <a:chOff x="-2" y="806601"/>
            <a:chExt cx="12192004" cy="6072467"/>
          </a:xfrm>
        </p:grpSpPr>
        <p:pic>
          <p:nvPicPr>
            <p:cNvPr id="11" name="Рисунок 12"/>
            <p:cNvPicPr>
              <a:picLocks noChangeAspect="1"/>
            </p:cNvPicPr>
            <p:nvPr/>
          </p:nvPicPr>
          <p:blipFill>
            <a:blip r:embed="rId2"/>
            <a:srcRect l="0" t="-62" r="17001" b="1"/>
            <a:stretch/>
          </p:blipFill>
          <p:spPr bwMode="auto">
            <a:xfrm>
              <a:off x="3456321" y="806601"/>
              <a:ext cx="8735681" cy="6040867"/>
            </a:xfrm>
            <a:prstGeom prst="rect">
              <a:avLst/>
            </a:prstGeom>
          </p:spPr>
        </p:pic>
        <p:pic>
          <p:nvPicPr>
            <p:cNvPr id="14" name="Рисунок 12"/>
            <p:cNvPicPr>
              <a:picLocks noChangeAspect="1"/>
            </p:cNvPicPr>
            <p:nvPr/>
          </p:nvPicPr>
          <p:blipFill>
            <a:blip r:embed="rId2"/>
            <a:srcRect l="0" t="-62" r="17001" b="1"/>
            <a:stretch/>
          </p:blipFill>
          <p:spPr bwMode="auto">
            <a:xfrm flipH="1">
              <a:off x="-2" y="838201"/>
              <a:ext cx="8735683" cy="6040867"/>
            </a:xfrm>
            <a:prstGeom prst="rect">
              <a:avLst/>
            </a:prstGeom>
          </p:spPr>
        </p:pic>
      </p:grpSp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Graphic 8"/>
          <p:cNvPicPr>
            <a:picLocks noChangeAspect="1"/>
          </p:cNvPicPr>
          <p:nvPr/>
        </p:nvPicPr>
        <p:blipFill>
          <a:blip r:embed="rId2">
            <a:lum bright="13000" contrast="1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15688" b="0"/>
          <a:stretch/>
        </p:blipFill>
        <p:spPr bwMode="auto"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0" t="0" r="24893" b="82953"/>
          <a:stretch/>
        </p:blipFill>
        <p:spPr bwMode="auto"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sp>
        <p:nvSpPr>
          <p:cNvPr id="14" name="Rectangle 13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5"/>
          <a:srcRect l="0" t="0" r="0" b="18390"/>
          <a:stretch/>
        </p:blipFill>
        <p:spPr bwMode="auto"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 l="32345" t="0" r="0" b="88978"/>
          <a:stretch/>
        </p:blipFill>
        <p:spPr bwMode="auto">
          <a:xfrm>
            <a:off x="1" y="6219828"/>
            <a:ext cx="7011051" cy="6551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sp>
        <p:nvSpPr>
          <p:cNvPr id="14" name="Rectangle 13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2" name="Picture 1" descr="Logo&#10;&#10;Description automatically generated"/>
          <p:cNvPicPr>
            <a:picLocks noChangeAspect="1"/>
          </p:cNvPicPr>
          <p:nvPr/>
        </p:nvPicPr>
        <p:blipFill>
          <a:blip r:embed="rId2"/>
          <a:srcRect l="0" t="0" r="0" b="18390"/>
          <a:stretch/>
        </p:blipFill>
        <p:spPr bwMode="auto">
          <a:xfrm>
            <a:off x="175391" y="143259"/>
            <a:ext cx="611247" cy="55168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emf"/><Relationship Id="rId9" Type="http://schemas.openxmlformats.org/officeDocument/2006/relationships/oleObject" Target="../embeddings/oleObject1.bin"/><Relationship Id="rId10" Type="http://schemas.openxmlformats.org/officeDocument/2006/relationships/image" Target="../media/image2.emf"/><Relationship Id="rId11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p:oleObj name="oleObj" r:id="rId9" imgW="0" imgH="0" progId="TCLayout.ActiveDocument.1">
              <p:embed/>
              <p:pic>
                <p:nvPicPr>
                  <p:cNvPr id="7" name=""/>
                  <p:cNvPicPr/>
                  <p:nvPr/>
                </p:nvPicPr>
                <p:blipFill>
                  <a:blip r:embed="rId8"/>
                  <a:stretch/>
                </p:blipFill>
                <p:spPr bwMode="auto">
                  <a:xfrm>
                    <a:off x="1589" y="1589"/>
                    <a:ext cx="1587" cy="15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p:oleObj name="oleObj" r:id="rId11" imgW="0" imgH="0" progId="TCLayout.ActiveDocument.1">
              <p:embed/>
              <p:pic>
                <p:nvPicPr>
                  <p:cNvPr id="8" name=""/>
                  <p:cNvPicPr/>
                  <p:nvPr/>
                </p:nvPicPr>
                <p:blipFill>
                  <a:blip r:embed="rId10"/>
                  <a:stretch/>
                </p:blipFill>
                <p:spPr bwMode="auto">
                  <a:xfrm>
                    <a:off x="1589" y="1589"/>
                    <a:ext cx="1587" cy="15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332">
        <a:lnSpc>
          <a:spcPct val="90000"/>
        </a:lnSpc>
        <a:spcBef>
          <a:spcPts val="0"/>
        </a:spcBef>
        <a:buNone/>
        <a:defRPr sz="44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/>
        </p:nvSpPr>
        <p:spPr bwMode="auto">
          <a:xfrm>
            <a:off x="10377569" y="6212672"/>
            <a:ext cx="483891" cy="37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50" b="0" i="0" u="none" strike="noStrike" cap="none">
              <a:solidFill>
                <a:srgbClr val="57575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049366" y="2866705"/>
            <a:ext cx="45870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bg2"/>
                </a:solidFill>
                <a:latin typeface="Arial"/>
                <a:cs typeface="Arial"/>
              </a:rPr>
              <a:t>Здесь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chemeClr val="bg2"/>
                </a:solidFill>
                <a:latin typeface="Arial"/>
                <a:cs typeface="Arial"/>
              </a:rPr>
              <a:t>должна быть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chemeClr val="bg2"/>
                </a:solidFill>
                <a:latin typeface="Arial"/>
                <a:cs typeface="Arial"/>
              </a:rPr>
              <a:t>иконка</a:t>
            </a:r>
            <a:endParaRPr lang="ru-RU">
              <a:solidFill>
                <a:schemeClr val="bg2"/>
              </a:solidFill>
            </a:endParaRPr>
          </a:p>
        </p:txBody>
      </p:sp>
      <p:sp>
        <p:nvSpPr>
          <p:cNvPr id="8" name="Подзаголовок 2"/>
          <p:cNvSpPr txBox="1"/>
          <p:nvPr/>
        </p:nvSpPr>
        <p:spPr bwMode="auto">
          <a:xfrm>
            <a:off x="311363" y="5868979"/>
            <a:ext cx="5716815" cy="68738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  <a:defRPr/>
            </a:pPr>
            <a:r>
              <a:rPr lang="ru-RU" sz="4000">
                <a:solidFill>
                  <a:prstClr val="black"/>
                </a:solidFill>
                <a:latin typeface="Times New Roman"/>
                <a:cs typeface="Times New Roman"/>
              </a:rPr>
              <a:t>Начальник </a:t>
            </a:r>
            <a:r>
              <a:rPr lang="ru-RU" sz="4000">
                <a:solidFill>
                  <a:prstClr val="black"/>
                </a:solidFill>
                <a:latin typeface="Times New Roman"/>
                <a:cs typeface="Times New Roman"/>
              </a:rPr>
              <a:t>Слюдянского</a:t>
            </a:r>
            <a:r>
              <a:rPr lang="ru-RU" sz="4000">
                <a:solidFill>
                  <a:prstClr val="black"/>
                </a:solidFill>
                <a:latin typeface="Times New Roman"/>
                <a:cs typeface="Times New Roman"/>
              </a:rPr>
              <a:t> межмуниципального отдела Управления Щука Екатерина Валерьевна</a:t>
            </a:r>
            <a:endParaRPr/>
          </a:p>
          <a:p>
            <a:pPr>
              <a:buClr>
                <a:srgbClr val="90C226"/>
              </a:buClr>
              <a:defRPr/>
            </a:pPr>
            <a:endParaRPr lang="ru-RU">
              <a:latin typeface="Trebuchet M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650425" y="267535"/>
            <a:ext cx="6541575" cy="6133108"/>
          </a:xfrm>
          <a:prstGeom prst="rect">
            <a:avLst/>
          </a:prstGeom>
        </p:spPr>
      </p:pic>
      <p:sp>
        <p:nvSpPr>
          <p:cNvPr id="600984039" name=""/>
          <p:cNvSpPr txBox="1"/>
          <p:nvPr/>
        </p:nvSpPr>
        <p:spPr bwMode="auto">
          <a:xfrm flipH="0" flipV="0">
            <a:off x="114885" y="2011680"/>
            <a:ext cx="4779106" cy="2530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sz="2000" b="1">
                <a:latin typeface="PT Astra Serif"/>
                <a:ea typeface="PT Astra Serif"/>
                <a:cs typeface="PT Astra Serif"/>
              </a:rPr>
              <a:t>Доклад на тему: Лица, уполномоченные на представление заявлений для осуществления учетно-регистрационных действий в связи с упразднением в Иркутской области муниципальных образований при преобразовании муниципальных районов в муниципальные округа</a:t>
            </a:r>
            <a:endParaRPr sz="2000" b="1">
              <a:latin typeface="PT Astra Serif"/>
              <a:ea typeface="PT Astra Serif"/>
              <a:cs typeface="PT Astra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25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chemeClr val="accent1"/>
            </a:gs>
            <a:gs pos="100000">
              <a:srgbClr val="FFFFFF"/>
            </a:gs>
          </a:gsLst>
          <a:lin ang="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540820523" name=""/>
          <p:cNvGraphicFramePr>
            <a:graphicFrameLocks xmlns:a="http://schemas.openxmlformats.org/drawingml/2006/main"/>
          </p:cNvGraphicFramePr>
          <p:nvPr/>
        </p:nvGraphicFramePr>
        <p:xfrm>
          <a:off x="287621" y="995285"/>
          <a:ext cx="8408275" cy="1615305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5501887"/>
                <a:gridCol w="6044878"/>
              </a:tblGrid>
              <a:tr h="92872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ИРКУТСКИЙ МУНИЦИПАЛЬНЫЙ ОКРУГ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24.10.2024 N 83-ОЗ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01.10.2025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ЗАЛАРИНСКИЙ МУНИЦИПАЛЬНЫЙ ОКРУГ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Иркутской области от 01.11.2024 N 87-ОЗ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присвоения ОГРН: 09.01.2003, </a:t>
                      </a:r>
                      <a:r>
                        <a:rPr sz="120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внесения в ЕГРЮЛ изменений 10.09.2025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5188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УСТЬ-ИЛИМСКИЙ МУНИЦИПАЛЬНЫЙ ОКРУГ 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ea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02.04.2024 N 24-ОЗ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02.10.2024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ЖИГАЛОВСКИЙ МУНИЦИПАЛЬНЫЙ ОКРУГ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01.11.2024 N 86-ОЗ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14.10.2025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6197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НУКУТСКИЙ МУНИЦИПАЛЬНЫЙ ОКРУГ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28.10.2024 N 85-ОЗ 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ea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07.10.2025</a:t>
                      </a:r>
                      <a:endParaRPr sz="1200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КАЧУГСКИЙ МУНИЦИПАЛЬНЫЙ ОКРУГ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28.10.2024 N 84-ОЗ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09.10.2025</a:t>
                      </a:r>
                      <a:endParaRPr sz="1200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6197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ЧУНСКИЙ МУНИЦИПАЛЬНЫЙ ОКРУГ</a:t>
                      </a:r>
                      <a:r>
                        <a:rPr sz="120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</a:t>
                      </a:r>
                      <a:endParaRPr sz="1200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24.11.2023 N 148-ОЗ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01.10.2024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БАЛАГАНСКИЙ МУНИЦИПАЛЬНЫЙ ОКРУГ 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02.10.2024 N 72-ОЗ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29.09.2025</a:t>
                      </a:r>
                      <a:endParaRPr sz="1200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28725">
                <a:tc>
                  <a:txBody>
                    <a:bodyPr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ТАЙШЕТСКИЙ МУНИЦИПАЛЬНЫЙ ОКРУГ</a:t>
                      </a:r>
                      <a:br>
                        <a:rPr sz="120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</a:b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23.04.2025 N 26-ОЗ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16.10.2025</a:t>
                      </a:r>
                      <a:endParaRPr sz="1200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КИРЕНСКИЙ МУНИЦИПАЛЬНЫЙ ОКРУГ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23.04.2025 N 27-ОЗ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13.10.2025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2872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НИЖНЕИЛИМСКИЙ МУНИЦИПАЛЬНЫЙ ОКРУГ 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</a:t>
                      </a:r>
                      <a:r>
                        <a:rPr lang="ru-RU" sz="1200" b="1" i="0" u="none" strike="noStrike" cap="none" spc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Иркутской области</a:t>
                      </a: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 от 23.04.2025 N 25-ОЗ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02.10.2025</a:t>
                      </a:r>
                      <a:endParaRPr sz="1200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УСТЬ-УДИНСКИЙ МУНИЦИПАЛЬНЫЙ ОКРУГ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1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Закон Иркутской области от 21.05.2025 N 32-ОЗ</a:t>
                      </a:r>
                      <a:endParaRPr sz="1200" b="1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Дата регистрации администрации округа </a:t>
                      </a:r>
                      <a:r>
                        <a:rPr sz="1200" b="0">
                          <a:solidFill>
                            <a:srgbClr val="090614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PT Astra Serif"/>
                          <a:cs typeface="PT Astra Serif"/>
                        </a:rPr>
                        <a:t>13.11.2025</a:t>
                      </a:r>
                      <a:endParaRPr sz="1200" b="0">
                        <a:solidFill>
                          <a:srgbClr val="090614"/>
                        </a:solidFill>
                        <a:highlight>
                          <a:srgbClr val="FFFFFF"/>
                        </a:highlight>
                        <a:latin typeface="PT Astra Serif"/>
                        <a:cs typeface="PT Astra Serif"/>
                      </a:endParaRPr>
                    </a:p>
                  </a:txBody>
                  <a:tcPr vert="horz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34777094" name=""/>
          <p:cNvSpPr txBox="1"/>
          <p:nvPr/>
        </p:nvSpPr>
        <p:spPr bwMode="auto">
          <a:xfrm flipH="0" flipV="0">
            <a:off x="6004379" y="3284219"/>
            <a:ext cx="183240" cy="289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endParaRPr sz="1300">
              <a:latin typeface="PT Astra Serif"/>
              <a:cs typeface="PT Astra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chemeClr val="accent1"/>
            </a:gs>
            <a:gs pos="100000">
              <a:srgbClr val="FFFFFF"/>
            </a:gs>
          </a:gsLst>
          <a:lin ang="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lang="ru-RU"/>
              <a:t>                                               </a:t>
            </a:r>
            <a:r>
              <a:rPr lang="ru-RU">
                <a:solidFill>
                  <a:srgbClr val="090614"/>
                </a:solidFill>
              </a:rPr>
              <a:t>  </a:t>
            </a:r>
            <a:r>
              <a:rPr lang="ru-RU">
                <a:solidFill>
                  <a:srgbClr val="090614"/>
                </a:solidFill>
              </a:rPr>
              <a:t>   </a:t>
            </a:r>
            <a:endParaRPr>
              <a:solidFill>
                <a:srgbClr val="090614"/>
              </a:solidFill>
            </a:endParaRPr>
          </a:p>
        </p:txBody>
      </p:sp>
      <p:sp>
        <p:nvSpPr>
          <p:cNvPr id="3" name="Rectangle: Rounded Corners 20"/>
          <p:cNvSpPr/>
          <p:nvPr/>
        </p:nvSpPr>
        <p:spPr bwMode="auto">
          <a:xfrm flipH="0" flipV="0">
            <a:off x="602511" y="916359"/>
            <a:ext cx="10976343" cy="976235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tx1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 w="38100" cap="rnd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ru-RU" sz="1800" b="0" i="0" u="none" strike="noStrike" cap="none" spc="0">
                <a:solidFill>
                  <a:srgbClr val="090614"/>
                </a:solidFill>
                <a:latin typeface="+mn-lt"/>
                <a:ea typeface="+mn-ea"/>
                <a:cs typeface="+mn-cs"/>
              </a:rPr>
              <a:t>                                                                         </a:t>
            </a:r>
            <a:r>
              <a:rPr lang="ru-RU" sz="2500" b="0" i="0" u="none" strike="noStrike" cap="none" spc="0">
                <a:solidFill>
                  <a:srgbClr val="090614"/>
                </a:solidFill>
                <a:latin typeface="Arial"/>
                <a:ea typeface="Arial"/>
                <a:cs typeface="Arial"/>
              </a:rPr>
              <a:t>Заявитель</a:t>
            </a:r>
            <a:endParaRPr sz="2500"/>
          </a:p>
        </p:txBody>
      </p:sp>
      <p:sp>
        <p:nvSpPr>
          <p:cNvPr id="4" name="Rectangle: Rounded Corners 20"/>
          <p:cNvSpPr/>
          <p:nvPr/>
        </p:nvSpPr>
        <p:spPr bwMode="auto">
          <a:xfrm>
            <a:off x="602511" y="2084883"/>
            <a:ext cx="5220586" cy="155054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tx1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 w="28575" cap="rnd" cmpd="sng" algn="ctr">
            <a:solidFill>
              <a:srgbClr val="051012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органы местного самоуправления вновь образованного  муниципального округа</a:t>
            </a: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 </a:t>
            </a:r>
            <a:endParaRPr sz="1800">
              <a:solidFill>
                <a:srgbClr val="090614"/>
              </a:solidFill>
              <a:latin typeface="Arimo"/>
              <a:ea typeface="Arimo"/>
              <a:cs typeface="Arimo"/>
            </a:endParaRP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НЕ сформированы, </a:t>
            </a:r>
            <a:endParaRPr sz="1800">
              <a:solidFill>
                <a:srgbClr val="090614"/>
              </a:solidFill>
              <a:latin typeface="Arimo"/>
              <a:ea typeface="Arimo"/>
              <a:cs typeface="Arimo"/>
            </a:endParaRP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глава  </a:t>
            </a: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муниципального округа </a:t>
            </a: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в должность НЕ вступил</a:t>
            </a:r>
            <a:endParaRPr sz="1800" b="0" i="0" u="none" strike="noStrike" cap="none" spc="0">
              <a:ln>
                <a:noFill/>
              </a:ln>
              <a:solidFill>
                <a:srgbClr val="090614"/>
              </a:solidFill>
              <a:latin typeface="Times New Roman"/>
              <a:ea typeface="Arial"/>
              <a:cs typeface="Times New Roman"/>
            </a:endParaRPr>
          </a:p>
        </p:txBody>
      </p:sp>
      <p:sp>
        <p:nvSpPr>
          <p:cNvPr id="7" name="Rectangle: Rounded Corners 20"/>
          <p:cNvSpPr/>
          <p:nvPr/>
        </p:nvSpPr>
        <p:spPr bwMode="auto">
          <a:xfrm flipH="0" flipV="0">
            <a:off x="691115" y="4226473"/>
            <a:ext cx="5131981" cy="1982938"/>
          </a:xfrm>
          <a:prstGeom prst="roundRect">
            <a:avLst>
              <a:gd name="adj" fmla="val 16667"/>
            </a:avLst>
          </a:prstGeom>
          <a:noFill/>
          <a:ln w="28575" cap="rnd" cmpd="sng" algn="ctr">
            <a:solidFill>
              <a:srgbClr val="090614"/>
            </a:solidFill>
            <a:prstDash val="solid"/>
          </a:ln>
          <a:effectLst/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lstStyle/>
          <a:p>
            <a:pPr>
              <a:defRPr/>
            </a:pP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   орган </a:t>
            </a: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местного самоуправления </a:t>
            </a: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и глава</a:t>
            </a: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преобразуемого муниципального                 </a:t>
            </a:r>
            <a:endParaRPr sz="2000">
              <a:solidFill>
                <a:srgbClr val="090614"/>
              </a:solidFill>
              <a:latin typeface="Arimo"/>
              <a:ea typeface="Arimo"/>
              <a:cs typeface="Arimo"/>
            </a:endParaRPr>
          </a:p>
          <a:p>
            <a:pPr>
              <a:defRPr/>
            </a:pP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                   образования</a:t>
            </a: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или   </a:t>
            </a:r>
            <a:endParaRPr sz="2000">
              <a:solidFill>
                <a:srgbClr val="090614"/>
              </a:solidFill>
              <a:latin typeface="Arimo"/>
              <a:ea typeface="Arimo"/>
              <a:cs typeface="Arimo"/>
            </a:endParaRPr>
          </a:p>
          <a:p>
            <a:pPr>
              <a:defRPr/>
            </a:pP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          уполномоченное им лицо</a:t>
            </a:r>
            <a:endParaRPr sz="2000">
              <a:solidFill>
                <a:srgbClr val="090614"/>
              </a:solidFill>
              <a:latin typeface="Arimo"/>
              <a:cs typeface="Arimo"/>
            </a:endParaRPr>
          </a:p>
        </p:txBody>
      </p:sp>
      <p:sp>
        <p:nvSpPr>
          <p:cNvPr id="9" name="Стрелка вниз 8"/>
          <p:cNvSpPr/>
          <p:nvPr/>
        </p:nvSpPr>
        <p:spPr bwMode="auto">
          <a:xfrm>
            <a:off x="2753832" y="3635431"/>
            <a:ext cx="520995" cy="600773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 cap="flat" cmpd="sng" algn="ctr">
            <a:solidFill>
              <a:srgbClr val="05101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 bwMode="auto">
          <a:xfrm>
            <a:off x="8631228" y="3635431"/>
            <a:ext cx="520995" cy="600773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 cap="flat" cmpd="sng" algn="ctr">
            <a:solidFill>
              <a:srgbClr val="09061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Rectangle: Rounded Corners 20"/>
          <p:cNvSpPr/>
          <p:nvPr/>
        </p:nvSpPr>
        <p:spPr bwMode="auto">
          <a:xfrm flipH="0" flipV="0">
            <a:off x="6358269" y="4216709"/>
            <a:ext cx="5220585" cy="1992702"/>
          </a:xfrm>
          <a:prstGeom prst="roundRect">
            <a:avLst>
              <a:gd name="adj" fmla="val 16667"/>
            </a:avLst>
          </a:prstGeom>
          <a:noFill/>
          <a:ln w="28575" cap="rnd" cmpd="sng" algn="ctr">
            <a:solidFill>
              <a:srgbClr val="090614"/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   орган </a:t>
            </a: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муниципального округа </a:t>
            </a: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и глава</a:t>
            </a: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</a:t>
            </a: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      </a:t>
            </a:r>
            <a:endParaRPr sz="2000">
              <a:solidFill>
                <a:srgbClr val="090614"/>
              </a:solidFill>
              <a:latin typeface="Arimo"/>
              <a:ea typeface="Arimo"/>
              <a:cs typeface="Arimo"/>
            </a:endParaRPr>
          </a:p>
          <a:p>
            <a:pPr>
              <a:defRPr/>
            </a:pPr>
            <a:r>
              <a:rPr sz="2000">
                <a:solidFill>
                  <a:srgbClr val="090614"/>
                </a:solidFill>
                <a:latin typeface="Arimo"/>
                <a:ea typeface="Arimo"/>
                <a:cs typeface="Arimo"/>
              </a:rPr>
              <a:t>           муниципального округа </a:t>
            </a:r>
            <a:r>
              <a:rPr lang="ru-RU" sz="2000" b="0" i="0" u="none" strike="noStrike" cap="none" spc="0">
                <a:solidFill>
                  <a:srgbClr val="090614"/>
                </a:solidFill>
                <a:latin typeface="Arimo"/>
                <a:ea typeface="Arimo"/>
                <a:cs typeface="Arimo"/>
              </a:rPr>
              <a:t>или   </a:t>
            </a:r>
            <a:endParaRPr sz="2000">
              <a:solidFill>
                <a:srgbClr val="090614"/>
              </a:solidFill>
              <a:latin typeface="Arimo"/>
              <a:cs typeface="Arimo"/>
            </a:endParaRPr>
          </a:p>
          <a:p>
            <a:pPr>
              <a:defRPr/>
            </a:pPr>
            <a:r>
              <a:rPr lang="ru-RU" sz="2000" b="0" i="0" u="none" strike="noStrike" cap="none" spc="0">
                <a:solidFill>
                  <a:srgbClr val="090614"/>
                </a:solidFill>
                <a:latin typeface="Arimo"/>
                <a:ea typeface="Arimo"/>
                <a:cs typeface="Arimo"/>
              </a:rPr>
              <a:t>            уполномоченное им лицо</a:t>
            </a:r>
            <a:endParaRPr sz="2000">
              <a:solidFill>
                <a:srgbClr val="090614"/>
              </a:solidFill>
              <a:latin typeface="Arimo"/>
              <a:cs typeface="Arimo"/>
            </a:endParaRPr>
          </a:p>
        </p:txBody>
      </p:sp>
      <p:sp>
        <p:nvSpPr>
          <p:cNvPr id="43878365" name="Rectangle: Rounded Corners 20"/>
          <p:cNvSpPr/>
          <p:nvPr/>
        </p:nvSpPr>
        <p:spPr bwMode="auto">
          <a:xfrm>
            <a:off x="6358269" y="2075152"/>
            <a:ext cx="5220585" cy="1550547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tx1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 w="28575" cap="rnd" cmpd="sng" algn="ctr">
            <a:solidFill>
              <a:srgbClr val="051012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органы местного самоуправления вновь образованного  муниципального округа</a:t>
            </a: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 сформированы, </a:t>
            </a:r>
            <a:endParaRPr sz="1800">
              <a:solidFill>
                <a:srgbClr val="090614"/>
              </a:solidFill>
              <a:latin typeface="Arimo"/>
              <a:ea typeface="Arimo"/>
              <a:cs typeface="Arimo"/>
            </a:endParaRP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глава  </a:t>
            </a: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муниципального округа </a:t>
            </a:r>
            <a:r>
              <a:rPr sz="1800">
                <a:solidFill>
                  <a:srgbClr val="090614"/>
                </a:solidFill>
                <a:latin typeface="Arimo"/>
                <a:ea typeface="Arimo"/>
                <a:cs typeface="Arimo"/>
              </a:rPr>
              <a:t>в должность  вступил</a:t>
            </a:r>
            <a:endParaRPr sz="1800" b="0" i="0" u="none" strike="noStrike" cap="none" spc="0">
              <a:ln>
                <a:noFill/>
              </a:ln>
              <a:solidFill>
                <a:srgbClr val="090614"/>
              </a:solidFill>
              <a:latin typeface="Arimo"/>
              <a:cs typeface="Arim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/>
        </p:nvSpPr>
        <p:spPr bwMode="auto">
          <a:xfrm>
            <a:off x="10377569" y="6212672"/>
            <a:ext cx="483891" cy="37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50" b="0" i="0" u="none" strike="noStrike" cap="none">
              <a:solidFill>
                <a:srgbClr val="57575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30872" y="2551836"/>
            <a:ext cx="50211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i="0" u="none" strike="noStrike" cap="none" spc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rPr>
              <a:t>Благодарим </a:t>
            </a:r>
            <a:endParaRPr/>
          </a:p>
          <a:p>
            <a:pPr>
              <a:defRPr/>
            </a:pPr>
            <a:r>
              <a:rPr lang="ru-RU" sz="3600" b="1">
                <a:solidFill>
                  <a:schemeClr val="bg2"/>
                </a:solidFill>
                <a:latin typeface="Arial"/>
                <a:cs typeface="Arial"/>
              </a:rPr>
              <a:t>за </a:t>
            </a:r>
            <a:r>
              <a:rPr lang="ru-RU" sz="3600" b="1">
                <a:solidFill>
                  <a:schemeClr val="bg2"/>
                </a:solidFill>
                <a:latin typeface="Arial"/>
                <a:cs typeface="Arial"/>
              </a:rPr>
              <a:t>внимание!</a:t>
            </a:r>
            <a:endParaRPr lang="ru-RU" sz="2800">
              <a:solidFill>
                <a:schemeClr val="bg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046720" y="2218944"/>
            <a:ext cx="2572512" cy="23652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250" advClick="1">
        <p:fade thruBlk="0"/>
      </p:transition>
    </mc:Choice>
    <mc:Fallback>
      <p:transition spd="med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Р7-Офис/2024.3.1.523</Application>
  <DocSecurity>0</DocSecurity>
  <PresentationFormat>Широкоэкранный</PresentationFormat>
  <Paragraphs>0</Paragraphs>
  <Slides>4</Slides>
  <Notes>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Theme 1</vt:lpstr>
      <vt:lpstr>Slide 1</vt:lpstr>
      <vt:lpstr>Slide 2</vt:lpstr>
      <vt:lpstr>Slide 3</vt:lpstr>
      <vt:lpstr>Slide 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dddddd</dc:creator>
  <cp:keywords/>
  <dc:description/>
  <dc:identifier/>
  <dc:language/>
  <cp:lastModifiedBy/>
  <cp:revision>14</cp:revision>
  <dcterms:created xsi:type="dcterms:W3CDTF">2023-04-06T16:06:08Z</dcterms:created>
  <dcterms:modified xsi:type="dcterms:W3CDTF">2025-11-20T05:32:08Z</dcterms:modified>
  <cp:category/>
  <cp:contentStatus/>
  <cp:version/>
</cp:coreProperties>
</file>